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72" r:id="rId9"/>
    <p:sldId id="273" r:id="rId10"/>
    <p:sldId id="274" r:id="rId11"/>
    <p:sldId id="275" r:id="rId12"/>
    <p:sldId id="277" r:id="rId13"/>
    <p:sldId id="278" r:id="rId14"/>
    <p:sldId id="276" r:id="rId15"/>
    <p:sldId id="266" r:id="rId16"/>
    <p:sldId id="279" r:id="rId17"/>
    <p:sldId id="267" r:id="rId18"/>
    <p:sldId id="283" r:id="rId19"/>
    <p:sldId id="268" r:id="rId20"/>
    <p:sldId id="269" r:id="rId21"/>
    <p:sldId id="270" r:id="rId22"/>
    <p:sldId id="271" r:id="rId23"/>
    <p:sldId id="259" r:id="rId24"/>
    <p:sldId id="282" r:id="rId25"/>
    <p:sldId id="260" r:id="rId26"/>
    <p:sldId id="261" r:id="rId27"/>
    <p:sldId id="281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43"/>
  </p:normalViewPr>
  <p:slideViewPr>
    <p:cSldViewPr snapToGrid="0" snapToObjects="1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52007C-DCB7-E749-9898-E3D8DEB05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Pulpa</a:t>
            </a:r>
            <a:r>
              <a:rPr lang="tr-TR" dirty="0"/>
              <a:t> </a:t>
            </a:r>
            <a:r>
              <a:rPr lang="tr-TR" dirty="0" err="1"/>
              <a:t>devitalizasyon</a:t>
            </a:r>
            <a:r>
              <a:rPr lang="tr-TR" dirty="0"/>
              <a:t> ajanları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6C6F1BF-0B40-5D4C-A28A-5D31FA3702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Doç. Dr. Cangül Keskin</a:t>
            </a:r>
          </a:p>
        </p:txBody>
      </p:sp>
    </p:spTree>
    <p:extLst>
      <p:ext uri="{BB962C8B-B14F-4D97-AF65-F5344CB8AC3E}">
        <p14:creationId xmlns:p14="http://schemas.microsoft.com/office/powerpoint/2010/main" val="29280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507BE5-8C4B-8941-8367-92A2F41F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Endodontide</a:t>
            </a:r>
            <a:r>
              <a:rPr lang="tr-TR" dirty="0"/>
              <a:t> </a:t>
            </a:r>
            <a:r>
              <a:rPr lang="tr-TR" dirty="0" err="1"/>
              <a:t>devitalizan</a:t>
            </a:r>
            <a:r>
              <a:rPr lang="tr-TR" dirty="0"/>
              <a:t> ajanların kullanım alanları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37BC9DD-19BD-DD48-8F8F-27F8B1985178}"/>
              </a:ext>
            </a:extLst>
          </p:cNvPr>
          <p:cNvSpPr txBox="1"/>
          <p:nvPr/>
        </p:nvSpPr>
        <p:spPr>
          <a:xfrm>
            <a:off x="3502616" y="2929180"/>
            <a:ext cx="42078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000" dirty="0"/>
              <a:t>YOKTUR</a:t>
            </a:r>
          </a:p>
        </p:txBody>
      </p:sp>
    </p:spTree>
    <p:extLst>
      <p:ext uri="{BB962C8B-B14F-4D97-AF65-F5344CB8AC3E}">
        <p14:creationId xmlns:p14="http://schemas.microsoft.com/office/powerpoint/2010/main" val="12021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0D2869-FBC8-D242-88C7-28463B205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Devitalizan</a:t>
            </a:r>
            <a:r>
              <a:rPr lang="tr-TR" dirty="0"/>
              <a:t> ajan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E47DFB-92AF-0D4D-865E-1C859E97C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Ağrılı bir </a:t>
            </a:r>
            <a:r>
              <a:rPr lang="tr-TR" dirty="0" err="1"/>
              <a:t>pulpayı</a:t>
            </a:r>
            <a:r>
              <a:rPr lang="tr-TR" dirty="0"/>
              <a:t> </a:t>
            </a:r>
            <a:r>
              <a:rPr lang="tr-TR" dirty="0" err="1"/>
              <a:t>devital</a:t>
            </a:r>
            <a:r>
              <a:rPr lang="tr-TR" dirty="0"/>
              <a:t> hale getirmek için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7264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F8B2FB-1A08-FA48-AC53-A21D82912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Arsenik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ABCAC0-D69B-1F41-88C2-B22BAAFE9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Diş hekimliğinde arseniğin suda çözünebilen ve arsenik asidi oluşturan </a:t>
            </a:r>
            <a:r>
              <a:rPr lang="tr-TR" dirty="0" err="1"/>
              <a:t>trioksit</a:t>
            </a:r>
            <a:r>
              <a:rPr lang="tr-TR" dirty="0"/>
              <a:t> formu kullanılmıştır. </a:t>
            </a:r>
          </a:p>
          <a:p>
            <a:endParaRPr lang="tr-TR" dirty="0"/>
          </a:p>
          <a:p>
            <a:r>
              <a:rPr lang="tr-TR" dirty="0"/>
              <a:t>Arsenik aside dönüşüp </a:t>
            </a:r>
            <a:r>
              <a:rPr lang="tr-TR" dirty="0" err="1"/>
              <a:t>pulpaya</a:t>
            </a:r>
            <a:r>
              <a:rPr lang="tr-TR" dirty="0"/>
              <a:t> </a:t>
            </a:r>
            <a:r>
              <a:rPr lang="tr-TR" dirty="0" err="1"/>
              <a:t>rezorpsiyon</a:t>
            </a:r>
            <a:r>
              <a:rPr lang="tr-TR" dirty="0"/>
              <a:t> ve difüzyonla etki eder.</a:t>
            </a:r>
          </a:p>
          <a:p>
            <a:r>
              <a:rPr lang="tr-TR" dirty="0" err="1"/>
              <a:t>Endotel</a:t>
            </a:r>
            <a:r>
              <a:rPr lang="tr-TR" dirty="0"/>
              <a:t> ve damar duvarlarının yıkımına yol açar.</a:t>
            </a:r>
          </a:p>
        </p:txBody>
      </p:sp>
    </p:spTree>
    <p:extLst>
      <p:ext uri="{BB962C8B-B14F-4D97-AF65-F5344CB8AC3E}">
        <p14:creationId xmlns:p14="http://schemas.microsoft.com/office/powerpoint/2010/main" val="59435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70ED1B-FEEB-854B-93F8-DB34ECCBB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Arsenik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DC861A-BAB3-7B46-B0DB-591BE8FD0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Sinirlerde dejenerasyon </a:t>
            </a:r>
          </a:p>
          <a:p>
            <a:r>
              <a:rPr lang="tr-TR" dirty="0" err="1"/>
              <a:t>Pulpa</a:t>
            </a:r>
            <a:r>
              <a:rPr lang="tr-TR" dirty="0"/>
              <a:t> hücrelerinde nekroz</a:t>
            </a:r>
          </a:p>
        </p:txBody>
      </p:sp>
    </p:spTree>
    <p:extLst>
      <p:ext uri="{BB962C8B-B14F-4D97-AF65-F5344CB8AC3E}">
        <p14:creationId xmlns:p14="http://schemas.microsoft.com/office/powerpoint/2010/main" val="2923367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FEF821-0579-6E44-AE7F-9F25DD51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arsenik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8CF814-E469-7845-8D2D-00A9A85AE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Koronal</a:t>
            </a:r>
            <a:r>
              <a:rPr lang="tr-TR" dirty="0"/>
              <a:t> </a:t>
            </a:r>
            <a:r>
              <a:rPr lang="tr-TR" dirty="0" err="1"/>
              <a:t>pulpa</a:t>
            </a:r>
            <a:r>
              <a:rPr lang="tr-TR" dirty="0"/>
              <a:t> üzerine yerleştirildiğinde geçici dolgunun sızdırması veya düşmesi durumunda çevre dokulara temas ederek kemik ve yumuşak dokularda yıkıma sebep olur.</a:t>
            </a:r>
          </a:p>
          <a:p>
            <a:r>
              <a:rPr lang="tr-TR" dirty="0"/>
              <a:t>Giriş </a:t>
            </a:r>
            <a:r>
              <a:rPr lang="tr-TR" dirty="0" err="1"/>
              <a:t>kavitesindeki</a:t>
            </a:r>
            <a:r>
              <a:rPr lang="tr-TR" dirty="0"/>
              <a:t> </a:t>
            </a:r>
            <a:r>
              <a:rPr lang="tr-TR" dirty="0" err="1"/>
              <a:t>perforasyondan</a:t>
            </a:r>
            <a:r>
              <a:rPr lang="tr-TR" dirty="0"/>
              <a:t> kemiğe geçebilir ve nekroza sebep olabilir.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371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FEF0DF-DC5D-794A-B325-6C35944E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arsenik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C3298E-A637-D041-A506-FF5517869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Yumuşak dokulara arseniğin sızması halinde,</a:t>
            </a:r>
          </a:p>
          <a:p>
            <a:pPr lvl="1"/>
            <a:r>
              <a:rPr lang="tr-TR" dirty="0"/>
              <a:t>Diş çekimine sebep olacak kadar fazla kemik kaybı</a:t>
            </a:r>
          </a:p>
          <a:p>
            <a:pPr lvl="1"/>
            <a:r>
              <a:rPr lang="tr-TR" dirty="0"/>
              <a:t>Diş çekimi sonrası </a:t>
            </a:r>
            <a:r>
              <a:rPr lang="tr-TR" dirty="0" err="1"/>
              <a:t>dry</a:t>
            </a:r>
            <a:r>
              <a:rPr lang="tr-TR" dirty="0"/>
              <a:t> </a:t>
            </a:r>
            <a:r>
              <a:rPr lang="tr-TR" dirty="0" err="1"/>
              <a:t>socket</a:t>
            </a:r>
            <a:endParaRPr lang="tr-TR" dirty="0"/>
          </a:p>
          <a:p>
            <a:pPr lvl="1"/>
            <a:r>
              <a:rPr lang="tr-TR" dirty="0" err="1"/>
              <a:t>Oroantral</a:t>
            </a:r>
            <a:r>
              <a:rPr lang="tr-TR" dirty="0"/>
              <a:t> fistül oluşması</a:t>
            </a:r>
          </a:p>
          <a:p>
            <a:pPr lvl="1"/>
            <a:r>
              <a:rPr lang="tr-TR" dirty="0" err="1"/>
              <a:t>Osteomyelit</a:t>
            </a:r>
            <a:endParaRPr lang="tr-TR" dirty="0"/>
          </a:p>
          <a:p>
            <a:pPr lvl="1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infeksiyon</a:t>
            </a:r>
            <a:r>
              <a:rPr lang="tr-TR" dirty="0"/>
              <a:t> geliştiği birçok vaka raporunda bildirilmiştir.</a:t>
            </a:r>
          </a:p>
        </p:txBody>
      </p:sp>
    </p:spTree>
    <p:extLst>
      <p:ext uri="{BB962C8B-B14F-4D97-AF65-F5344CB8AC3E}">
        <p14:creationId xmlns:p14="http://schemas.microsoft.com/office/powerpoint/2010/main" val="235367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C58744F-B9E0-FB41-8998-362ABB5BB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062" y="423512"/>
            <a:ext cx="7032358" cy="506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8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BAE0933-9593-6B4D-B218-7B3660DCB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491" y="1043444"/>
            <a:ext cx="5602705" cy="40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5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6BD7B3E-249C-4446-B9BE-D940261E6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55" y="690536"/>
            <a:ext cx="6791701" cy="45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9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B85B5DB-B866-B94F-9D79-5BC4FAB31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120" y="765228"/>
            <a:ext cx="7554886" cy="489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7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FB01F2F-B7ED-C047-82DC-9946FC68B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06" t="16068"/>
          <a:stretch/>
        </p:blipFill>
        <p:spPr>
          <a:xfrm>
            <a:off x="1230925" y="410306"/>
            <a:ext cx="10105292" cy="575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2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6EF6F0-B8DD-8848-8956-690A49921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14" t="13504" r="7051" b="9231"/>
          <a:stretch/>
        </p:blipFill>
        <p:spPr>
          <a:xfrm>
            <a:off x="1852246" y="550985"/>
            <a:ext cx="9319847" cy="52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50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317726-6496-1C49-9E62-4295640F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B1B47EE-1907-9343-9C16-1F9959A63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240" t="11121" r="1458" b="-1"/>
          <a:stretch/>
        </p:blipFill>
        <p:spPr>
          <a:xfrm>
            <a:off x="3628296" y="432399"/>
            <a:ext cx="4554412" cy="5621082"/>
          </a:xfrm>
        </p:spPr>
      </p:pic>
      <p:sp>
        <p:nvSpPr>
          <p:cNvPr id="6" name="Çerçeve 5">
            <a:extLst>
              <a:ext uri="{FF2B5EF4-FFF2-40B4-BE49-F238E27FC236}">
                <a16:creationId xmlns:a16="http://schemas.microsoft.com/office/drawing/2014/main" id="{2AD06B5D-3F1D-A84A-9751-196D0DED95A2}"/>
              </a:ext>
            </a:extLst>
          </p:cNvPr>
          <p:cNvSpPr/>
          <p:nvPr/>
        </p:nvSpPr>
        <p:spPr>
          <a:xfrm>
            <a:off x="4161692" y="1748999"/>
            <a:ext cx="3200399" cy="34943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1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F82377-1694-D447-A935-8DA808B0D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Paraformaldehitli</a:t>
            </a:r>
            <a:r>
              <a:rPr lang="tr-TR" dirty="0"/>
              <a:t> patlar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EA57F2-BA17-484F-BEDB-9C03B5783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Formaldehit </a:t>
            </a:r>
            <a:r>
              <a:rPr lang="tr-TR" dirty="0" err="1"/>
              <a:t>metanolün</a:t>
            </a:r>
            <a:r>
              <a:rPr lang="tr-TR" dirty="0"/>
              <a:t> yanma reaksiyonu esnasında açığa çıkar.</a:t>
            </a:r>
          </a:p>
          <a:p>
            <a:r>
              <a:rPr lang="tr-TR" dirty="0" err="1"/>
              <a:t>Paraformaldehit</a:t>
            </a:r>
            <a:r>
              <a:rPr lang="tr-TR" dirty="0"/>
              <a:t>, yapısında %99 formaldehit içeren </a:t>
            </a:r>
            <a:r>
              <a:rPr lang="tr-TR" dirty="0" err="1"/>
              <a:t>polimerize</a:t>
            </a:r>
            <a:r>
              <a:rPr lang="tr-TR" dirty="0"/>
              <a:t> yapıdadır.</a:t>
            </a:r>
          </a:p>
        </p:txBody>
      </p:sp>
    </p:spTree>
    <p:extLst>
      <p:ext uri="{BB962C8B-B14F-4D97-AF65-F5344CB8AC3E}">
        <p14:creationId xmlns:p14="http://schemas.microsoft.com/office/powerpoint/2010/main" val="2698540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8315C4-C254-934C-B878-1A6AD04F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3CE115-122B-994E-8662-E680E1BE8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r>
              <a:rPr lang="tr-TR" dirty="0"/>
              <a:t>, %19 formaldehit, %35 </a:t>
            </a:r>
            <a:r>
              <a:rPr lang="tr-TR" dirty="0" err="1"/>
              <a:t>krezol</a:t>
            </a:r>
            <a:r>
              <a:rPr lang="tr-TR" dirty="0"/>
              <a:t>, gliserin ve su içerir.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3778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3094B3-23DE-8446-9A7A-89434722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C19C2D-A96B-664C-9910-A57C9694C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Formaldehit </a:t>
            </a:r>
            <a:r>
              <a:rPr lang="tr-TR" dirty="0" err="1"/>
              <a:t>pulpa</a:t>
            </a:r>
            <a:r>
              <a:rPr lang="tr-TR" dirty="0"/>
              <a:t> proteinleri ile birleşir </a:t>
            </a:r>
          </a:p>
          <a:p>
            <a:r>
              <a:rPr lang="tr-TR" dirty="0"/>
              <a:t>Doku içinde kan akımını durdurur pıhtılaşmayı sağlar</a:t>
            </a:r>
          </a:p>
          <a:p>
            <a:r>
              <a:rPr lang="tr-TR" dirty="0"/>
              <a:t>Dokuyu sertleştirip </a:t>
            </a:r>
            <a:r>
              <a:rPr lang="tr-TR" dirty="0" err="1"/>
              <a:t>fikse</a:t>
            </a:r>
            <a:r>
              <a:rPr lang="tr-TR" dirty="0"/>
              <a:t> eder.</a:t>
            </a:r>
          </a:p>
          <a:p>
            <a:r>
              <a:rPr lang="tr-TR" dirty="0" err="1"/>
              <a:t>Mummifikasyon</a:t>
            </a:r>
            <a:endParaRPr lang="tr-TR" dirty="0"/>
          </a:p>
          <a:p>
            <a:r>
              <a:rPr lang="tr-TR" dirty="0"/>
              <a:t>2-3 hafta içinde etki gösterir.</a:t>
            </a:r>
          </a:p>
          <a:p>
            <a:r>
              <a:rPr lang="tr-TR" dirty="0"/>
              <a:t>Uygulandığı </a:t>
            </a:r>
            <a:r>
              <a:rPr lang="tr-TR" dirty="0" err="1"/>
              <a:t>pulpa</a:t>
            </a:r>
            <a:r>
              <a:rPr lang="tr-TR" dirty="0"/>
              <a:t> </a:t>
            </a:r>
            <a:r>
              <a:rPr lang="tr-TR" dirty="0" err="1"/>
              <a:t>dentinle</a:t>
            </a:r>
            <a:r>
              <a:rPr lang="tr-TR" dirty="0"/>
              <a:t> örtülü ise (</a:t>
            </a:r>
            <a:r>
              <a:rPr lang="tr-TR" dirty="0" err="1"/>
              <a:t>ekspoz</a:t>
            </a:r>
            <a:r>
              <a:rPr lang="tr-TR" dirty="0"/>
              <a:t> değilse) etki süresi uzar.</a:t>
            </a:r>
          </a:p>
        </p:txBody>
      </p:sp>
    </p:spTree>
    <p:extLst>
      <p:ext uri="{BB962C8B-B14F-4D97-AF65-F5344CB8AC3E}">
        <p14:creationId xmlns:p14="http://schemas.microsoft.com/office/powerpoint/2010/main" val="81977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6A14601-2E9F-3242-BAAA-53ED37FE5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262" y="1553778"/>
            <a:ext cx="3167993" cy="3167993"/>
          </a:xfrm>
          <a:prstGeom prst="rect">
            <a:avLst/>
          </a:prstGeom>
        </p:spPr>
      </p:pic>
      <p:sp>
        <p:nvSpPr>
          <p:cNvPr id="4" name="Başlık 1">
            <a:extLst>
              <a:ext uri="{FF2B5EF4-FFF2-40B4-BE49-F238E27FC236}">
                <a16:creationId xmlns:a16="http://schemas.microsoft.com/office/drawing/2014/main" id="{10AA4476-41F9-B54D-BEFF-F5AA6A7E57F2}"/>
              </a:ext>
            </a:extLst>
          </p:cNvPr>
          <p:cNvSpPr txBox="1">
            <a:spLocks/>
          </p:cNvSpPr>
          <p:nvPr/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err="1"/>
              <a:t>Cresophene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2150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3A5EE7-2475-604F-B33D-D56B3BBF6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Formaldehit bileşenleri uygulandığı bölge ile sınırlı kalmaz</a:t>
            </a:r>
          </a:p>
          <a:p>
            <a:r>
              <a:rPr lang="tr-TR" dirty="0"/>
              <a:t>Yumuşak ve sert dokulara sızıp </a:t>
            </a:r>
          </a:p>
          <a:p>
            <a:pPr lvl="1"/>
            <a:r>
              <a:rPr lang="tr-TR" dirty="0"/>
              <a:t>Sinirlerin yıkımına </a:t>
            </a:r>
          </a:p>
          <a:p>
            <a:pPr lvl="1"/>
            <a:r>
              <a:rPr lang="tr-TR" dirty="0"/>
              <a:t>Alerjik yanıtlara</a:t>
            </a:r>
          </a:p>
          <a:p>
            <a:pPr lvl="1"/>
            <a:r>
              <a:rPr lang="tr-TR" dirty="0" err="1"/>
              <a:t>Paresteziye</a:t>
            </a:r>
            <a:endParaRPr lang="tr-TR" dirty="0"/>
          </a:p>
          <a:p>
            <a:pPr lvl="1"/>
            <a:r>
              <a:rPr lang="tr-TR" dirty="0"/>
              <a:t>Lokalize nekroza sebep olur.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14D18B96-234B-EF4A-B337-8974D49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5688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826964-0B88-414B-867D-CE217853B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Yumuşak ve sert dokuyu etkilediği zaman uzaklaştırılabilmesi için dokunun lokal olarak çıkartılması gerekir.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CD74B6C0-C7BE-0A4E-9BF7-1096875BF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4492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896574-EEB1-EB45-BC28-EBF5701B0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Paraformaldehit</a:t>
            </a:r>
            <a:r>
              <a:rPr lang="tr-TR" dirty="0"/>
              <a:t> ve aldehitin </a:t>
            </a:r>
            <a:r>
              <a:rPr lang="tr-TR" dirty="0" err="1"/>
              <a:t>pulpa</a:t>
            </a:r>
            <a:r>
              <a:rPr lang="tr-TR" dirty="0"/>
              <a:t> dokusuna uygulanmasıyla hücre </a:t>
            </a:r>
            <a:r>
              <a:rPr lang="tr-TR" dirty="0" err="1"/>
              <a:t>mediatörlü</a:t>
            </a:r>
            <a:r>
              <a:rPr lang="tr-TR" dirty="0"/>
              <a:t> </a:t>
            </a:r>
            <a:r>
              <a:rPr lang="tr-TR" dirty="0" err="1"/>
              <a:t>immün</a:t>
            </a:r>
            <a:r>
              <a:rPr lang="tr-TR" dirty="0"/>
              <a:t> yanıt cevabı gelişmektedir.</a:t>
            </a:r>
          </a:p>
          <a:p>
            <a:pPr marL="0" indent="0">
              <a:buNone/>
            </a:pPr>
            <a:r>
              <a:rPr lang="tr-TR" dirty="0" err="1"/>
              <a:t>Periapikal</a:t>
            </a:r>
            <a:r>
              <a:rPr lang="tr-TR" dirty="0"/>
              <a:t> dokudaki sağlıklı bağ doku üzerine </a:t>
            </a:r>
            <a:r>
              <a:rPr lang="tr-TR" dirty="0" err="1"/>
              <a:t>irritan</a:t>
            </a:r>
            <a:r>
              <a:rPr lang="tr-TR" dirty="0"/>
              <a:t> etki gösterir.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5F33B1C9-6FCE-374A-95A5-2EA68095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1443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BDC585-BC5B-7242-BB70-15DEF30E8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Paraformaldehit</a:t>
            </a:r>
            <a:r>
              <a:rPr lang="tr-TR" dirty="0"/>
              <a:t> ciddi alerjik reaksiyonlara yol açabilir.</a:t>
            </a:r>
          </a:p>
          <a:p>
            <a:r>
              <a:rPr lang="tr-TR" dirty="0"/>
              <a:t>Kanallara uygulandıktan sonra hastada </a:t>
            </a:r>
            <a:r>
              <a:rPr lang="tr-TR" dirty="0" err="1"/>
              <a:t>anafilaktik</a:t>
            </a:r>
            <a:r>
              <a:rPr lang="tr-TR" dirty="0"/>
              <a:t> şok tablosu gelişebilir.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C60AB4A5-2DBD-A644-9F8A-B6868E10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9682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11E1160-4233-8E4A-ABEB-B6ADAC488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Çok </a:t>
            </a:r>
            <a:r>
              <a:rPr lang="tr-TR" dirty="0" err="1"/>
              <a:t>sitotoksiktir</a:t>
            </a:r>
            <a:endParaRPr lang="tr-TR" dirty="0"/>
          </a:p>
          <a:p>
            <a:r>
              <a:rPr lang="tr-TR" dirty="0" err="1"/>
              <a:t>Karsijenik</a:t>
            </a:r>
            <a:endParaRPr lang="tr-TR" dirty="0"/>
          </a:p>
          <a:p>
            <a:r>
              <a:rPr lang="tr-TR" dirty="0" err="1"/>
              <a:t>Kaviteden</a:t>
            </a:r>
            <a:r>
              <a:rPr lang="tr-TR" dirty="0"/>
              <a:t> veya </a:t>
            </a:r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foramenden</a:t>
            </a:r>
            <a:r>
              <a:rPr lang="tr-TR" dirty="0"/>
              <a:t> sızarak yumuşak dokularda nekroza sebep olabilirler</a:t>
            </a:r>
          </a:p>
          <a:p>
            <a:r>
              <a:rPr lang="tr-TR" dirty="0"/>
              <a:t>Nekroz ---</a:t>
            </a:r>
            <a:r>
              <a:rPr lang="tr-TR" dirty="0">
                <a:sym typeface="Wingdings" pitchFamily="2" charset="2"/>
              </a:rPr>
              <a:t> </a:t>
            </a:r>
            <a:r>
              <a:rPr lang="tr-TR" dirty="0" err="1">
                <a:sym typeface="Wingdings" pitchFamily="2" charset="2"/>
              </a:rPr>
              <a:t>Osteomiyelit</a:t>
            </a:r>
            <a:endParaRPr lang="tr-TR" dirty="0">
              <a:sym typeface="Wingdings" pitchFamily="2" charset="2"/>
            </a:endParaRP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B329D63E-E5F1-A14C-8DE0-BF631BE3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Formokrezol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0169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AEB1BB-661C-7146-AA43-6CFC1FC3B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Sonuç?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DEC4A6D-8242-BC43-A620-E2344C1B3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0705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4CA6E0-715B-C646-A3AF-D99DE1D69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/>
              <a:t>Modern </a:t>
            </a:r>
            <a:r>
              <a:rPr lang="tr-TR" sz="3200" dirty="0" err="1"/>
              <a:t>endodontik</a:t>
            </a:r>
            <a:r>
              <a:rPr lang="tr-TR" sz="3200" dirty="0"/>
              <a:t> uygulamalarda </a:t>
            </a:r>
            <a:r>
              <a:rPr lang="tr-TR" sz="3200" dirty="0" err="1"/>
              <a:t>devitalizan</a:t>
            </a:r>
            <a:r>
              <a:rPr lang="tr-TR" sz="3200" dirty="0"/>
              <a:t> ajanlara ihtiyacımız yok.</a:t>
            </a:r>
          </a:p>
        </p:txBody>
      </p:sp>
    </p:spTree>
    <p:extLst>
      <p:ext uri="{BB962C8B-B14F-4D97-AF65-F5344CB8AC3E}">
        <p14:creationId xmlns:p14="http://schemas.microsoft.com/office/powerpoint/2010/main" val="3307101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07689C-317F-8F4F-ABE5-EF49C688C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Ağrılı </a:t>
            </a:r>
            <a:r>
              <a:rPr lang="tr-TR" sz="2400" dirty="0" err="1"/>
              <a:t>pulpayı</a:t>
            </a:r>
            <a:r>
              <a:rPr lang="tr-TR" sz="2400" dirty="0"/>
              <a:t> yeterli </a:t>
            </a:r>
            <a:r>
              <a:rPr lang="tr-TR" sz="2400" dirty="0" err="1"/>
              <a:t>anestezik</a:t>
            </a:r>
            <a:r>
              <a:rPr lang="tr-TR" sz="2400" dirty="0"/>
              <a:t> destekle hemen </a:t>
            </a:r>
            <a:r>
              <a:rPr lang="tr-TR" sz="2400" dirty="0" err="1"/>
              <a:t>ekstirpe</a:t>
            </a:r>
            <a:r>
              <a:rPr lang="tr-TR" sz="2400" dirty="0"/>
              <a:t> ederek hastayı ağrısından tek seansta kurtarmak varken bu denli zararlı bir materyalin </a:t>
            </a:r>
            <a:r>
              <a:rPr lang="tr-TR" sz="2400" dirty="0" err="1"/>
              <a:t>pulpa</a:t>
            </a:r>
            <a:r>
              <a:rPr lang="tr-TR" sz="2400" dirty="0"/>
              <a:t> üzerine örtülüp hastanın birkaç gün sonrasına ikinci seansa çağrılmasının artık yeri yoktur.</a:t>
            </a:r>
          </a:p>
        </p:txBody>
      </p:sp>
    </p:spTree>
    <p:extLst>
      <p:ext uri="{BB962C8B-B14F-4D97-AF65-F5344CB8AC3E}">
        <p14:creationId xmlns:p14="http://schemas.microsoft.com/office/powerpoint/2010/main" val="3304853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52ABAC-59FE-BE43-9FF2-A923F2E3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Devitalizan</a:t>
            </a:r>
            <a:r>
              <a:rPr lang="tr-TR" dirty="0"/>
              <a:t> kullanmaya ihtiyaç duyuyorsanız nerede hata yapıyorsunuz?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C69D20-501C-9D4E-B64C-84DCE180B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8270490" cy="4037749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Anestezi tekniği doğru mu?</a:t>
            </a:r>
          </a:p>
          <a:p>
            <a:r>
              <a:rPr lang="tr-TR" dirty="0"/>
              <a:t>Anestezi ajanı etkili mi?</a:t>
            </a:r>
          </a:p>
          <a:p>
            <a:r>
              <a:rPr lang="tr-TR" dirty="0"/>
              <a:t>Uygulayabileceğiniz ilave anesteziler var mı? (</a:t>
            </a:r>
            <a:r>
              <a:rPr lang="tr-TR" dirty="0" err="1"/>
              <a:t>İntraligamenter</a:t>
            </a:r>
            <a:r>
              <a:rPr lang="tr-TR" dirty="0"/>
              <a:t>, </a:t>
            </a:r>
            <a:r>
              <a:rPr lang="tr-TR" dirty="0" err="1">
                <a:solidFill>
                  <a:srgbClr val="FF0000"/>
                </a:solidFill>
              </a:rPr>
              <a:t>intrapulpal</a:t>
            </a:r>
            <a:r>
              <a:rPr lang="tr-TR" dirty="0"/>
              <a:t>, </a:t>
            </a:r>
            <a:r>
              <a:rPr lang="tr-TR" dirty="0" err="1"/>
              <a:t>intraosseoz</a:t>
            </a:r>
            <a:r>
              <a:rPr lang="tr-TR" dirty="0"/>
              <a:t>)</a:t>
            </a:r>
          </a:p>
          <a:p>
            <a:r>
              <a:rPr lang="tr-TR" dirty="0" err="1"/>
              <a:t>Pulpayı</a:t>
            </a:r>
            <a:r>
              <a:rPr lang="tr-TR" dirty="0"/>
              <a:t> </a:t>
            </a:r>
            <a:r>
              <a:rPr lang="tr-TR" dirty="0" err="1"/>
              <a:t>ekstirpe</a:t>
            </a:r>
            <a:r>
              <a:rPr lang="tr-TR" dirty="0"/>
              <a:t> edebildiniz mi?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Bunlara rağmen hastaya müdahale edilemiyorsa düzenli NSAİ kullanımı denendi mi?</a:t>
            </a:r>
          </a:p>
          <a:p>
            <a:r>
              <a:rPr lang="tr-TR" dirty="0"/>
              <a:t>Hala olmuyorsa </a:t>
            </a:r>
            <a:r>
              <a:rPr lang="tr-TR" dirty="0" err="1"/>
              <a:t>deksametazonun</a:t>
            </a:r>
            <a:r>
              <a:rPr lang="tr-TR" dirty="0"/>
              <a:t> oral kullanımı veya </a:t>
            </a:r>
            <a:r>
              <a:rPr lang="tr-TR" dirty="0" err="1"/>
              <a:t>intraligamenter</a:t>
            </a:r>
            <a:r>
              <a:rPr lang="tr-TR" dirty="0"/>
              <a:t> enjeksiyonunun ağrıyı azaltabileceğini biliyor musunuz?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31D1888-5AFD-E142-A2D6-08123556D1EB}"/>
              </a:ext>
            </a:extLst>
          </p:cNvPr>
          <p:cNvSpPr txBox="1"/>
          <p:nvPr/>
        </p:nvSpPr>
        <p:spPr>
          <a:xfrm>
            <a:off x="11066584" y="2524672"/>
            <a:ext cx="1125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%99 başarı</a:t>
            </a:r>
          </a:p>
        </p:txBody>
      </p:sp>
      <p:sp>
        <p:nvSpPr>
          <p:cNvPr id="5" name="Aşağı Ok 4">
            <a:extLst>
              <a:ext uri="{FF2B5EF4-FFF2-40B4-BE49-F238E27FC236}">
                <a16:creationId xmlns:a16="http://schemas.microsoft.com/office/drawing/2014/main" id="{4E900D64-B32F-334E-A954-45545A34D60E}"/>
              </a:ext>
            </a:extLst>
          </p:cNvPr>
          <p:cNvSpPr/>
          <p:nvPr/>
        </p:nvSpPr>
        <p:spPr>
          <a:xfrm rot="16200000">
            <a:off x="9865677" y="2285131"/>
            <a:ext cx="838200" cy="112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4667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BB64EC-D0D1-1146-B347-103743B37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552271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Argumentum</a:t>
            </a:r>
            <a:r>
              <a:rPr lang="tr-TR" dirty="0"/>
              <a:t> ad </a:t>
            </a:r>
            <a:r>
              <a:rPr lang="tr-TR" dirty="0" err="1"/>
              <a:t>Ignorantıam</a:t>
            </a:r>
            <a:br>
              <a:rPr lang="tr-TR" dirty="0"/>
            </a:br>
            <a:br>
              <a:rPr lang="tr-TR" dirty="0"/>
            </a:br>
            <a:r>
              <a:rPr lang="tr-TR" dirty="0"/>
              <a:t>Cahillik argümanı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2D2A92-70BE-9144-BD79-8536B8B47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«Ben o kadar </a:t>
            </a:r>
            <a:r>
              <a:rPr lang="tr-TR" dirty="0" err="1"/>
              <a:t>devitalizan</a:t>
            </a:r>
            <a:r>
              <a:rPr lang="tr-TR" dirty="0"/>
              <a:t> kullandım, hiçbir hastam kanser olmadı» (nereden biliyorsun?)</a:t>
            </a:r>
          </a:p>
          <a:p>
            <a:r>
              <a:rPr lang="tr-TR" dirty="0"/>
              <a:t>»Ben yıllardır </a:t>
            </a:r>
            <a:r>
              <a:rPr lang="tr-TR" dirty="0" err="1"/>
              <a:t>krezofen</a:t>
            </a:r>
            <a:r>
              <a:rPr lang="tr-TR" dirty="0"/>
              <a:t> kullanıyorum, ikinci seansta ağrıyı tık diye kesiyor» («Kolumu kestim artık ağrımıyor»)</a:t>
            </a:r>
          </a:p>
          <a:p>
            <a:r>
              <a:rPr lang="tr-TR" dirty="0"/>
              <a:t>«Valla babamın kanalında bile kullandım, hiç de bir şey olmuyor» (n=1)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227068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</Template>
  <TotalTime>1130</TotalTime>
  <Words>467</Words>
  <Application>Microsoft Macintosh PowerPoint</Application>
  <PresentationFormat>Geniş ekran</PresentationFormat>
  <Paragraphs>74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1" baseType="lpstr">
      <vt:lpstr>Arial</vt:lpstr>
      <vt:lpstr>Gill Sans MT</vt:lpstr>
      <vt:lpstr>Galeri</vt:lpstr>
      <vt:lpstr>Pulpa devitalizasyon ajanları</vt:lpstr>
      <vt:lpstr>Endodontide devitalizan ajanların kullanım alanları</vt:lpstr>
      <vt:lpstr>Devitalizan ajan</vt:lpstr>
      <vt:lpstr>Arsenik</vt:lpstr>
      <vt:lpstr>Arsenik</vt:lpstr>
      <vt:lpstr>arsenik</vt:lpstr>
      <vt:lpstr>arsenik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Paraformaldehitli patlar</vt:lpstr>
      <vt:lpstr>Formokrezol</vt:lpstr>
      <vt:lpstr>formokrezol</vt:lpstr>
      <vt:lpstr>PowerPoint Sunusu</vt:lpstr>
      <vt:lpstr>Formokrezol</vt:lpstr>
      <vt:lpstr>Formokrezol</vt:lpstr>
      <vt:lpstr>Formokrezol</vt:lpstr>
      <vt:lpstr>Formokrezol</vt:lpstr>
      <vt:lpstr>Formokrezol</vt:lpstr>
      <vt:lpstr>Sonuç?</vt:lpstr>
      <vt:lpstr>PowerPoint Sunusu</vt:lpstr>
      <vt:lpstr>PowerPoint Sunusu</vt:lpstr>
      <vt:lpstr>Devitalizan kullanmaya ihtiyaç duyuyorsanız nerede hata yapıyorsunuz?</vt:lpstr>
      <vt:lpstr>Argumentum ad Ignorantıam  Cahillik argümanı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Pulpa devitalizasyon ajanları</dc:title>
  <dc:creator>Microsoft Office User</dc:creator>
  <cp:lastModifiedBy>Microsoft Office User</cp:lastModifiedBy>
  <cp:revision>29</cp:revision>
  <dcterms:created xsi:type="dcterms:W3CDTF">2020-08-05T13:09:49Z</dcterms:created>
  <dcterms:modified xsi:type="dcterms:W3CDTF">2020-12-20T20:03:54Z</dcterms:modified>
</cp:coreProperties>
</file>